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A642"/>
    <a:srgbClr val="6667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900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738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638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19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883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05424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957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9756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777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8702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478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873014-2205-4DB5-8FFF-90076DA03B7D}" type="datetimeFigureOut">
              <a:rPr lang="en-GB" smtClean="0"/>
              <a:t>29/09/2022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56003-0552-411E-A6EB-64172A64954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6412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hyperlink" Target="https://www.cofeguildford.org.uk/i-am-resources/interested-in-parish-support/supporting-good-communications/training" TargetMode="External"/><Relationship Id="rId4" Type="http://schemas.openxmlformats.org/officeDocument/2006/relationships/hyperlink" Target="https://www.churchofengland.org/resources/church-england-digital-lab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hyperlink" Target="https://www.ukwebhostreview.com/best-church-website-builders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6.png"/><Relationship Id="rId4" Type="http://schemas.openxmlformats.org/officeDocument/2006/relationships/hyperlink" Target="https://www.churchofengland.org/resources/digital-labs/blogs/seven-ways-raise-visibility-your-church-community-onlin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hyperlink" Target="https://www.churchofengland.org/resources/digital-labs/blogs/making-church-website-accessibl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hyperlink" Target="mailto:comms@yorkdiocese.org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3.png"/><Relationship Id="rId7" Type="http://schemas.openxmlformats.org/officeDocument/2006/relationships/hyperlink" Target="https://achurchnearyou.zendesk.com/hc/en-us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chpublishing.co.uk/books/9781781402191/how-village-churches-thrive" TargetMode="External"/><Relationship Id="rId5" Type="http://schemas.openxmlformats.org/officeDocument/2006/relationships/hyperlink" Target="https://www.cofeguildford.org.uk/i-am-resources/interested-in-parish-support/supporting-good-communications/training" TargetMode="External"/><Relationship Id="rId4" Type="http://schemas.openxmlformats.org/officeDocument/2006/relationships/hyperlink" Target="https://www.churchofengland.org/resources/church-england-digital-lab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717513"/>
            <a:ext cx="9144000" cy="1036729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ln w="19050">
                  <a:solidFill>
                    <a:srgbClr val="98A64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6"/>
                  </a:outerShdw>
                </a:effectLst>
                <a:latin typeface="Bebas Neue" panose="020B0606020202050201" pitchFamily="34" charset="0"/>
              </a:rPr>
              <a:t>5 </a:t>
            </a:r>
            <a:r>
              <a:rPr lang="en-US" sz="9600" b="1" dirty="0">
                <a:ln w="19050">
                  <a:solidFill>
                    <a:srgbClr val="98A64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6"/>
                  </a:outerShdw>
                </a:effectLst>
                <a:latin typeface="Bebas Neue" panose="020B0606020202050201" pitchFamily="34" charset="0"/>
              </a:rPr>
              <a:t>t</a:t>
            </a:r>
            <a:r>
              <a:rPr lang="en-US" sz="9600" b="1" dirty="0" smtClean="0">
                <a:ln w="19050">
                  <a:solidFill>
                    <a:srgbClr val="98A64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6"/>
                  </a:outerShdw>
                </a:effectLst>
                <a:latin typeface="Bebas Neue" panose="020B0606020202050201" pitchFamily="34" charset="0"/>
              </a:rPr>
              <a:t>op tips</a:t>
            </a:r>
            <a:endParaRPr lang="en-GB" sz="9600" b="1" dirty="0">
              <a:ln w="19050">
                <a:solidFill>
                  <a:srgbClr val="98A64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6"/>
                </a:outerShdw>
              </a:effectLst>
              <a:latin typeface="Bebas Neue" panose="020B06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242" y="145674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0057" y="145675"/>
            <a:ext cx="2407215" cy="918216"/>
          </a:xfrm>
          <a:prstGeom prst="rect">
            <a:avLst/>
          </a:prstGeom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1524000" y="1126472"/>
            <a:ext cx="9144000" cy="103672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dirty="0">
                <a:ln w="3175">
                  <a:solidFill>
                    <a:srgbClr val="98A64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6"/>
                  </a:outerShdw>
                </a:effectLst>
                <a:latin typeface="Bebas Neue Pro" panose="020B0506020202050201" pitchFamily="34" charset="0"/>
              </a:rPr>
              <a:t>f</a:t>
            </a:r>
            <a:r>
              <a:rPr lang="en-US" sz="4000" b="1" dirty="0" smtClean="0">
                <a:ln w="3175">
                  <a:solidFill>
                    <a:srgbClr val="98A64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6"/>
                  </a:outerShdw>
                </a:effectLst>
                <a:latin typeface="Bebas Neue Pro" panose="020B0506020202050201" pitchFamily="34" charset="0"/>
              </a:rPr>
              <a:t>or communications</a:t>
            </a:r>
            <a:endParaRPr lang="en-GB" sz="4000" b="1" dirty="0">
              <a:ln w="3175">
                <a:solidFill>
                  <a:srgbClr val="98A64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6"/>
                </a:outerShdw>
              </a:effectLst>
              <a:latin typeface="Bebas Neue Pro" panose="020B05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078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" y="346038"/>
            <a:ext cx="5314950" cy="103672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n w="0"/>
                <a:solidFill>
                  <a:srgbClr val="98A64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 Pro" panose="020B0506020202050201" pitchFamily="34" charset="0"/>
              </a:rPr>
              <a:t>Today’s session:</a:t>
            </a:r>
            <a:endParaRPr lang="en-GB" sz="6600" dirty="0">
              <a:ln w="0"/>
              <a:solidFill>
                <a:srgbClr val="98A64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 Pro" panose="020B05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" y="5432049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07" y="5813050"/>
            <a:ext cx="2407215" cy="918216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844957" y="1602420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Tip #1: Social media is your friend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Tip #2: Websites are key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Tip #3: How to reach more people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Tip #4: Sometimes, less is more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Tip #5: We’re here to help!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GB" dirty="0">
              <a:latin typeface="Bebas Neue Pro" panose="020B0506020202050201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6889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" y="346038"/>
            <a:ext cx="9029700" cy="103672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n w="0"/>
                <a:solidFill>
                  <a:srgbClr val="98A64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 Pro" panose="020B0506020202050201" pitchFamily="34" charset="0"/>
              </a:rPr>
              <a:t>Tip #1: Social media is your friend</a:t>
            </a:r>
            <a:endParaRPr lang="en-GB" sz="6600" dirty="0">
              <a:ln w="0"/>
              <a:solidFill>
                <a:srgbClr val="98A64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 Pro" panose="020B05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" y="5432049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07" y="5813050"/>
            <a:ext cx="2407215" cy="9182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44957" y="1602420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You don’t have to do it all!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Think about your audience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Internal or external communication?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Don’t worry about </a:t>
            </a:r>
            <a:r>
              <a:rPr lang="en-US" sz="4000" dirty="0" err="1" smtClean="0">
                <a:solidFill>
                  <a:srgbClr val="98A642"/>
                </a:solidFill>
                <a:latin typeface="Bebas Neue Pro" panose="020B0506020202050201" pitchFamily="34" charset="0"/>
              </a:rPr>
              <a:t>TikTok</a:t>
            </a:r>
            <a:endParaRPr lang="en-GB" dirty="0" smtClean="0"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Helpful resources: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4"/>
              </a:rPr>
              <a:t>Church of England Digital Labs</a:t>
            </a: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5"/>
              </a:rPr>
              <a:t>Diocese of Guildford Training</a:t>
            </a: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76912" y="1268045"/>
            <a:ext cx="4658076" cy="4278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67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" y="346038"/>
            <a:ext cx="9029700" cy="103672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n w="0"/>
                <a:solidFill>
                  <a:srgbClr val="98A64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 Pro" panose="020B0506020202050201" pitchFamily="34" charset="0"/>
              </a:rPr>
              <a:t>Tip #2: Websites are key</a:t>
            </a:r>
            <a:endParaRPr lang="en-GB" sz="6600" dirty="0">
              <a:ln w="0"/>
              <a:solidFill>
                <a:srgbClr val="98A64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 Pro" panose="020B05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" y="5432049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07" y="5813050"/>
            <a:ext cx="2407215" cy="9182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44957" y="1602420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Do you have a website?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A Church Near You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Imagine you’ve never heard of your Church/Community before…</a:t>
            </a:r>
            <a:endParaRPr lang="en-GB" dirty="0" smtClean="0"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Helpful resources: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4"/>
              </a:rPr>
              <a:t>Top 7 church website platforms reviews</a:t>
            </a: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268638" y="195044"/>
            <a:ext cx="3829584" cy="3134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8251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" y="346038"/>
            <a:ext cx="9029700" cy="103672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n w="0"/>
                <a:solidFill>
                  <a:srgbClr val="98A64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 Pro" panose="020B0506020202050201" pitchFamily="34" charset="0"/>
              </a:rPr>
              <a:t>Tip #3: How to reach more people</a:t>
            </a:r>
            <a:endParaRPr lang="en-GB" sz="6600" dirty="0">
              <a:ln w="0"/>
              <a:solidFill>
                <a:srgbClr val="98A64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 Pro" panose="020B05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" y="5432049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07" y="5813050"/>
            <a:ext cx="2407215" cy="9182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44957" y="1602420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Are you on the right platform?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When are you posting?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Hashtags, links, and analytics</a:t>
            </a:r>
            <a:endParaRPr lang="en-GB" dirty="0" smtClean="0"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Networking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Helpful resources: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4"/>
              </a:rPr>
              <a:t>“Seven ways to increase your church’s visibility online”</a:t>
            </a: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5926" b="100000" l="9934" r="89404">
                        <a14:foregroundMark x1="22848" y1="39259" x2="22848" y2="39259"/>
                        <a14:foregroundMark x1="55960" y1="23333" x2="55960" y2="23333"/>
                        <a14:foregroundMark x1="41722" y1="69259" x2="41722" y2="69259"/>
                        <a14:foregroundMark x1="72517" y1="60000" x2="72517" y2="60000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8591549" y="1704355"/>
            <a:ext cx="3276801" cy="2929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38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" y="346038"/>
            <a:ext cx="9029700" cy="103672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n w="0"/>
                <a:solidFill>
                  <a:srgbClr val="98A64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 Pro" panose="020B0506020202050201" pitchFamily="34" charset="0"/>
              </a:rPr>
              <a:t>Tip #4: Sometimes, less is more</a:t>
            </a:r>
            <a:endParaRPr lang="en-GB" sz="6600" dirty="0">
              <a:ln w="0"/>
              <a:solidFill>
                <a:srgbClr val="98A64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 Pro" panose="020B05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" y="5432049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07" y="5813050"/>
            <a:ext cx="2407215" cy="9182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44957" y="1602420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Is your content easy to read?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Over-sharing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Online vs “in real life”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GDPR &amp; Safeguarding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Accessibility</a:t>
            </a:r>
            <a:endParaRPr lang="en-GB" dirty="0" smtClean="0"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Helpful resources: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4"/>
              </a:rPr>
              <a:t>“Making a Church website accessible”</a:t>
            </a: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05775" y="1890527"/>
            <a:ext cx="3254782" cy="3057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9998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" y="346038"/>
            <a:ext cx="9029700" cy="103672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n w="0"/>
                <a:solidFill>
                  <a:srgbClr val="98A64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 Pro" panose="020B0506020202050201" pitchFamily="34" charset="0"/>
              </a:rPr>
              <a:t>Tip #5: We’re here to help!</a:t>
            </a:r>
            <a:endParaRPr lang="en-GB" sz="6600" dirty="0">
              <a:ln w="0"/>
              <a:solidFill>
                <a:srgbClr val="98A64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 Pro" panose="020B05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" y="5432049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07" y="5813050"/>
            <a:ext cx="2407215" cy="9182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44957" y="1602420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Setting up social media/websites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Training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Press/media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</a:rPr>
              <a:t>Email us: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4"/>
              </a:rPr>
              <a:t>comms@yorkdiocese.org</a:t>
            </a: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752863" y="1821022"/>
            <a:ext cx="5182323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241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325" y="346038"/>
            <a:ext cx="9029700" cy="1036729"/>
          </a:xfrm>
        </p:spPr>
        <p:txBody>
          <a:bodyPr>
            <a:noAutofit/>
          </a:bodyPr>
          <a:lstStyle/>
          <a:p>
            <a:pPr algn="l"/>
            <a:r>
              <a:rPr lang="en-US" sz="6600" dirty="0" smtClean="0">
                <a:ln w="0"/>
                <a:solidFill>
                  <a:srgbClr val="98A642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Bebas Neue Pro" panose="020B0506020202050201" pitchFamily="34" charset="0"/>
              </a:rPr>
              <a:t>Helpful resources</a:t>
            </a:r>
            <a:endParaRPr lang="en-GB" sz="6600" dirty="0">
              <a:ln w="0"/>
              <a:solidFill>
                <a:srgbClr val="98A642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Bebas Neue Pro" panose="020B0506020202050201" pitchFamily="34" charset="0"/>
            </a:endParaRPr>
          </a:p>
        </p:txBody>
      </p:sp>
      <p:pic>
        <p:nvPicPr>
          <p:cNvPr id="5" name="Picture 2" descr="Mustard Seed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767" y="5432049"/>
            <a:ext cx="1220381" cy="1220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91007" y="5813050"/>
            <a:ext cx="2407215" cy="918216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844957" y="1602420"/>
            <a:ext cx="10515600" cy="3609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anose="020B0604020202020204" pitchFamily="34" charset="0"/>
              <a:buChar char="•"/>
            </a:pP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4"/>
              </a:rPr>
              <a:t>Church of England Digital Labs</a:t>
            </a: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5"/>
              </a:rPr>
              <a:t>Diocese of Guildford Training</a:t>
            </a: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6"/>
              </a:rPr>
              <a:t>“How Village Churches Thrive”</a:t>
            </a: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4000" dirty="0" smtClean="0">
                <a:solidFill>
                  <a:srgbClr val="98A642"/>
                </a:solidFill>
                <a:latin typeface="Bebas Neue Pro" panose="020B0506020202050201" pitchFamily="34" charset="0"/>
                <a:hlinkClick r:id="rId7"/>
              </a:rPr>
              <a:t>A Church Near You helpdesk</a:t>
            </a:r>
            <a:endParaRPr lang="en-US" sz="40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lvl="1" algn="l"/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sz="3600" dirty="0" smtClean="0">
              <a:solidFill>
                <a:srgbClr val="98A642"/>
              </a:solidFill>
              <a:latin typeface="Bebas Neue Pro" panose="020B0506020202050201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02499" y="1382766"/>
            <a:ext cx="3458058" cy="36962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51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E1E712917E9FE4FB72F2C8C99FCCBA3" ma:contentTypeVersion="14" ma:contentTypeDescription="Create a new document." ma:contentTypeScope="" ma:versionID="6d0900c6c3affc5d88a56250cd7f19eb">
  <xsd:schema xmlns:xsd="http://www.w3.org/2001/XMLSchema" xmlns:xs="http://www.w3.org/2001/XMLSchema" xmlns:p="http://schemas.microsoft.com/office/2006/metadata/properties" xmlns:ns3="eebdb8d1-9d4c-4b54-9f3f-e8e7dbbf8e16" xmlns:ns4="2de09e5a-c803-42aa-845e-7c6e600fb568" targetNamespace="http://schemas.microsoft.com/office/2006/metadata/properties" ma:root="true" ma:fieldsID="b60a47f5063b0f1ae874d060a292559c" ns3:_="" ns4:_="">
    <xsd:import namespace="eebdb8d1-9d4c-4b54-9f3f-e8e7dbbf8e16"/>
    <xsd:import namespace="2de09e5a-c803-42aa-845e-7c6e600fb56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bdb8d1-9d4c-4b54-9f3f-e8e7dbbf8e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e09e5a-c803-42aa-845e-7c6e600fb56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F82367D-EFBF-4C19-8952-1A2A834BF8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ebdb8d1-9d4c-4b54-9f3f-e8e7dbbf8e16"/>
    <ds:schemaRef ds:uri="2de09e5a-c803-42aa-845e-7c6e600fb56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B17776C-5C48-4E32-9E4E-2BE17F1C88F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D933813-05D3-4F7C-B27B-F20A3EFB4247}">
  <ds:schemaRefs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eebdb8d1-9d4c-4b54-9f3f-e8e7dbbf8e16"/>
    <ds:schemaRef ds:uri="http://purl.org/dc/dcmitype/"/>
    <ds:schemaRef ds:uri="http://schemas.openxmlformats.org/package/2006/metadata/core-properties"/>
    <ds:schemaRef ds:uri="2de09e5a-c803-42aa-845e-7c6e600fb568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135</TotalTime>
  <Words>248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Bebas Neue</vt:lpstr>
      <vt:lpstr>Bebas Neue Pro</vt:lpstr>
      <vt:lpstr>Calibri</vt:lpstr>
      <vt:lpstr>Calibri Light</vt:lpstr>
      <vt:lpstr>Office Theme</vt:lpstr>
      <vt:lpstr>5 top tips</vt:lpstr>
      <vt:lpstr>Today’s session:</vt:lpstr>
      <vt:lpstr>Tip #1: Social media is your friend</vt:lpstr>
      <vt:lpstr>Tip #2: Websites are key</vt:lpstr>
      <vt:lpstr>Tip #3: How to reach more people</vt:lpstr>
      <vt:lpstr>Tip #4: Sometimes, less is more</vt:lpstr>
      <vt:lpstr>Tip #5: We’re here to help!</vt:lpstr>
      <vt:lpstr>Helpful resources</vt:lpstr>
    </vt:vector>
  </TitlesOfParts>
  <Company>DioceseOfYork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top tips</dc:title>
  <dc:creator>Louise Dover</dc:creator>
  <cp:lastModifiedBy>Louise Dover</cp:lastModifiedBy>
  <cp:revision>8</cp:revision>
  <dcterms:created xsi:type="dcterms:W3CDTF">2022-09-29T09:40:59Z</dcterms:created>
  <dcterms:modified xsi:type="dcterms:W3CDTF">2022-09-29T11:56:16Z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0x010100BE1E712917E9FE4FB72F2C8C99FCCBA3</vt:lpwstr>
  </property>
</Properties>
</file>